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3" r:id="rId2"/>
    <p:sldId id="259" r:id="rId3"/>
    <p:sldId id="260" r:id="rId4"/>
    <p:sldId id="258" r:id="rId5"/>
    <p:sldId id="262" r:id="rId6"/>
    <p:sldId id="296" r:id="rId7"/>
    <p:sldId id="299" r:id="rId8"/>
    <p:sldId id="300" r:id="rId9"/>
    <p:sldId id="302" r:id="rId10"/>
    <p:sldId id="298" r:id="rId11"/>
    <p:sldId id="268" r:id="rId12"/>
    <p:sldId id="305" r:id="rId13"/>
    <p:sldId id="269" r:id="rId14"/>
    <p:sldId id="270" r:id="rId15"/>
    <p:sldId id="30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2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1" r:id="rId41"/>
    <p:sldId id="294" r:id="rId42"/>
    <p:sldId id="295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C90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9" autoAdjust="0"/>
    <p:restoredTop sz="94660"/>
  </p:normalViewPr>
  <p:slideViewPr>
    <p:cSldViewPr>
      <p:cViewPr varScale="1">
        <p:scale>
          <a:sx n="84" d="100"/>
          <a:sy n="84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81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AFFE1-637D-42E0-B20D-1B71C4C19A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3357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itchFamily="34" charset="0"/>
              </a:rPr>
              <a:t>Here are some sample careers matching each type.  We can see good opportunities for each type.  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CB2D7B-1340-4786-A31C-E7B1E7A12C7D}" type="slidenum">
              <a:rPr lang="en-US" altLang="en-US" smtClean="0">
                <a:ea typeface="MS PGothic" pitchFamily="34" charset="-128"/>
              </a:rPr>
              <a:pPr eaLnBrk="1" hangingPunct="1"/>
              <a:t>14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20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C02FF66-6013-45DE-8311-2364741F6AF5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itchFamily="34" charset="0"/>
              </a:rPr>
              <a:t>Here are some sample occupations for each type.  Note that there are good opportunities for each type.  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EB8CE74-1582-4D1E-A956-C1A0DEDE7AB4}" type="slidenum">
              <a:rPr lang="en-US" altLang="en-US" smtClean="0">
                <a:ea typeface="MS PGothic" pitchFamily="34" charset="-128"/>
              </a:rPr>
              <a:pPr eaLnBrk="1" hangingPunct="1"/>
              <a:t>19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08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itchFamily="34" charset="0"/>
              </a:rPr>
              <a:t>Here is an example of what sensing type students have written in the past:</a:t>
            </a:r>
          </a:p>
          <a:p>
            <a:r>
              <a:rPr lang="en-US" altLang="en-US">
                <a:latin typeface="Calibri" pitchFamily="34" charset="0"/>
              </a:rPr>
              <a:t>The apple is colored red and yellow.  It is round, tasty, and healthy. It smells fresh and tastes good.  </a:t>
            </a:r>
          </a:p>
          <a:p>
            <a:endParaRPr lang="en-US" altLang="en-US">
              <a:latin typeface="Calibri" pitchFamily="34" charset="0"/>
            </a:endParaRPr>
          </a:p>
          <a:p>
            <a:r>
              <a:rPr lang="en-US" altLang="en-US">
                <a:latin typeface="Calibri" pitchFamily="34" charset="0"/>
              </a:rPr>
              <a:t>If you have a strong preference for sensing, you may have written something similar.  Ask for volunteers to share results. </a:t>
            </a:r>
          </a:p>
          <a:p>
            <a:endParaRPr lang="en-US" altLang="en-US">
              <a:latin typeface="Calibri" pitchFamily="34" charset="0"/>
            </a:endParaRPr>
          </a:p>
          <a:p>
            <a:r>
              <a:rPr lang="en-US" altLang="en-US">
                <a:latin typeface="Calibri" pitchFamily="34" charset="0"/>
              </a:rPr>
              <a:t>Here is an example of what intuitive student have written:</a:t>
            </a:r>
          </a:p>
          <a:p>
            <a:r>
              <a:rPr lang="en-US" altLang="en-US">
                <a:latin typeface="Calibri" pitchFamily="34" charset="0"/>
              </a:rPr>
              <a:t>This apple has made a long journey.  Its life began as a seed thrown into a desolate field by a young boy who was enjoying the apple on a summer night.  </a:t>
            </a:r>
          </a:p>
          <a:p>
            <a:endParaRPr lang="en-US" altLang="en-US">
              <a:latin typeface="Calibri" pitchFamily="34" charset="0"/>
            </a:endParaRPr>
          </a:p>
          <a:p>
            <a:r>
              <a:rPr lang="en-US" altLang="en-US">
                <a:latin typeface="Calibri" pitchFamily="34" charset="0"/>
              </a:rPr>
              <a:t>If you have a strong preference for intuitive, you may have written as creative story about the apple.  Ask for volunteers to share results.  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B26AA1-E0A8-4F9E-BB8F-3239528DF798}" type="slidenum">
              <a:rPr lang="en-US" altLang="en-US" smtClean="0">
                <a:ea typeface="MS PGothic" pitchFamily="34" charset="-128"/>
              </a:rPr>
              <a:pPr eaLnBrk="1" hangingPunct="1"/>
              <a:t>21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32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itchFamily="34" charset="0"/>
              </a:rPr>
              <a:t>Here are some sample careers for each type.  </a:t>
            </a: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AC1F2C-2492-421E-A927-87903236CEF3}" type="slidenum">
              <a:rPr lang="en-US" altLang="en-US" smtClean="0">
                <a:ea typeface="MS PGothic" pitchFamily="34" charset="-128"/>
              </a:rPr>
              <a:pPr eaLnBrk="1" hangingPunct="1"/>
              <a:t>24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85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itchFamily="34" charset="0"/>
              </a:rPr>
              <a:t>Here are some sample occupations for each type. 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3D7EDC-22FF-4972-AD12-127F437EEFF2}" type="slidenum">
              <a:rPr lang="en-US" altLang="en-US" smtClean="0">
                <a:ea typeface="MS PGothic" pitchFamily="34" charset="-128"/>
              </a:rPr>
              <a:pPr eaLnBrk="1" hangingPunct="1"/>
              <a:t>28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59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E14F59-2BE9-4EF3-939B-CFCE7CE0BC73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8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05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7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9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4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48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8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27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12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1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862" y="76200"/>
            <a:ext cx="82296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663300"/>
                </a:solidFill>
                <a:latin typeface="Arial Rounded MT Bold" pitchFamily="34" charset="0"/>
              </a:rPr>
              <a:t>Exploring Your Personality</a:t>
            </a:r>
            <a:br>
              <a:rPr lang="en-US" altLang="en-US" sz="2800" dirty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altLang="en-US" sz="2800" dirty="0">
                <a:solidFill>
                  <a:srgbClr val="663300"/>
                </a:solidFill>
                <a:latin typeface="Arial Rounded MT Bold" pitchFamily="34" charset="0"/>
              </a:rPr>
              <a:t>and Major</a:t>
            </a:r>
            <a:br>
              <a:rPr lang="en-US" altLang="en-US" sz="2800" dirty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altLang="en-US" dirty="0">
                <a:solidFill>
                  <a:srgbClr val="663300"/>
                </a:solidFill>
                <a:latin typeface="Arial Rounded MT Bold" pitchFamily="34" charset="0"/>
              </a:rPr>
              <a:t>Chapter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0263" y="2003425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Century Gothic" panose="020B0502020202020204" pitchFamily="34" charset="0"/>
              </a:rPr>
              <a:t>Chapter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altLang="en-US" b="1" dirty="0"/>
              <a:t>4 Dimensions of Personality Type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Extravert</a:t>
            </a:r>
            <a:r>
              <a:rPr lang="en-US" dirty="0">
                <a:ea typeface="ＭＳ Ｐゴシック" pitchFamily="-109" charset="-128"/>
              </a:rPr>
              <a:t> or </a:t>
            </a: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Introvert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ea typeface="ＭＳ Ｐゴシック" pitchFamily="-109" charset="-128"/>
              </a:rPr>
              <a:t>    How we interact with the world and</a:t>
            </a:r>
            <a:br>
              <a:rPr lang="en-US" dirty="0">
                <a:ea typeface="ＭＳ Ｐゴシック" pitchFamily="-109" charset="-128"/>
              </a:rPr>
            </a:br>
            <a:r>
              <a:rPr lang="en-US" dirty="0">
                <a:ea typeface="ＭＳ Ｐゴシック" pitchFamily="-109" charset="-128"/>
              </a:rPr>
              <a:t>    where we place our energy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Sensing</a:t>
            </a:r>
            <a:r>
              <a:rPr lang="en-US" dirty="0">
                <a:ea typeface="ＭＳ Ｐゴシック" pitchFamily="-109" charset="-128"/>
              </a:rPr>
              <a:t> or </a:t>
            </a: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Intuition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ea typeface="ＭＳ Ｐゴシック" pitchFamily="-109" charset="-128"/>
              </a:rPr>
              <a:t>    The kind of information we naturally</a:t>
            </a:r>
            <a:br>
              <a:rPr lang="en-US" dirty="0">
                <a:ea typeface="ＭＳ Ｐゴシック" pitchFamily="-109" charset="-128"/>
              </a:rPr>
            </a:br>
            <a:r>
              <a:rPr lang="en-US" dirty="0">
                <a:ea typeface="ＭＳ Ｐゴシック" pitchFamily="-109" charset="-128"/>
              </a:rPr>
              <a:t>    notice and remember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Thinking</a:t>
            </a:r>
            <a:r>
              <a:rPr lang="en-US" dirty="0">
                <a:ea typeface="ＭＳ Ｐゴシック" pitchFamily="-109" charset="-128"/>
              </a:rPr>
              <a:t> or </a:t>
            </a: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Feeling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ea typeface="ＭＳ Ｐゴシック" pitchFamily="-109" charset="-128"/>
              </a:rPr>
              <a:t>    How we make decisions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Judging</a:t>
            </a:r>
            <a:r>
              <a:rPr lang="en-US" dirty="0">
                <a:ea typeface="ＭＳ Ｐゴシック" pitchFamily="-109" charset="-128"/>
              </a:rPr>
              <a:t> or </a:t>
            </a:r>
            <a:r>
              <a:rPr lang="en-US" dirty="0">
                <a:solidFill>
                  <a:srgbClr val="C00000"/>
                </a:solidFill>
                <a:ea typeface="ＭＳ Ｐゴシック" pitchFamily="-109" charset="-128"/>
              </a:rPr>
              <a:t>Perceptive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ea typeface="ＭＳ Ｐゴシック" pitchFamily="-109" charset="-128"/>
              </a:rPr>
              <a:t>    Whether we prefer to live in a structured</a:t>
            </a:r>
            <a:br>
              <a:rPr lang="en-US" dirty="0">
                <a:ea typeface="ＭＳ Ｐゴシック" pitchFamily="-109" charset="-128"/>
              </a:rPr>
            </a:br>
            <a:r>
              <a:rPr lang="en-US" dirty="0">
                <a:ea typeface="ＭＳ Ｐゴシック" pitchFamily="-109" charset="-128"/>
              </a:rPr>
              <a:t>    or more spontaneous way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664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581025" y="1143000"/>
            <a:ext cx="7772400" cy="1143000"/>
          </a:xfrm>
        </p:spPr>
        <p:txBody>
          <a:bodyPr/>
          <a:lstStyle/>
          <a:p>
            <a:r>
              <a:rPr lang="en-US" altLang="en-US" b="1" dirty="0"/>
              <a:t>Extravert or Introvert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8153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latin typeface="+mj-lt"/>
                <a:cs typeface="+mn-cs"/>
              </a:rPr>
              <a:t>How we interact with the world and where we place our energy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1400" dirty="0">
                <a:latin typeface="+mj-lt"/>
                <a:cs typeface="+mn-cs"/>
              </a:rPr>
              <a:t>       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E</a:t>
            </a:r>
            <a:r>
              <a:rPr lang="en-US" sz="1400" dirty="0">
                <a:solidFill>
                  <a:srgbClr val="FFFF00"/>
                </a:solidFill>
                <a:latin typeface="+mj-lt"/>
                <a:cs typeface="+mn-cs"/>
              </a:rPr>
              <a:t>_</a:t>
            </a:r>
            <a:r>
              <a:rPr lang="en-US" sz="1400" dirty="0">
                <a:latin typeface="+mj-lt"/>
                <a:cs typeface="+mn-cs"/>
              </a:rPr>
              <a:t>____________________________|____________________________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I</a:t>
            </a:r>
          </a:p>
          <a:p>
            <a:pPr eaLnBrk="0" hangingPunct="0">
              <a:defRPr/>
            </a:pPr>
            <a:r>
              <a:rPr lang="en-US" sz="1400" dirty="0">
                <a:latin typeface="+mj-lt"/>
                <a:cs typeface="+mn-cs"/>
              </a:rPr>
              <a:t>       </a:t>
            </a:r>
            <a:r>
              <a:rPr lang="en-US" sz="2400" dirty="0">
                <a:latin typeface="+mj-lt"/>
                <a:cs typeface="+mn-cs"/>
              </a:rPr>
              <a:t>Extraversion	</a:t>
            </a:r>
            <a:r>
              <a:rPr lang="en-US" sz="1400" dirty="0">
                <a:latin typeface="+mj-lt"/>
                <a:cs typeface="+mn-cs"/>
              </a:rPr>
              <a:t>		              </a:t>
            </a:r>
            <a:r>
              <a:rPr lang="en-US" sz="2400" dirty="0">
                <a:latin typeface="+mj-lt"/>
                <a:cs typeface="+mn-cs"/>
              </a:rPr>
              <a:t>Introversion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5943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Arial Rounded MT Bold" pitchFamily="34" charset="0"/>
              </a:rPr>
              <a:t>            </a:t>
            </a:r>
            <a:r>
              <a:rPr lang="en-US" altLang="en-US" sz="3200" dirty="0">
                <a:solidFill>
                  <a:srgbClr val="663300"/>
                </a:solidFill>
                <a:latin typeface="Arial Rounded MT Bold" pitchFamily="34" charset="0"/>
              </a:rPr>
              <a:t>Personality Type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066800"/>
            <a:ext cx="9144000" cy="25146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None/>
              <a:defRPr/>
            </a:pPr>
            <a:r>
              <a:rPr lang="en-US" altLang="en-US" sz="4800" b="1" dirty="0">
                <a:solidFill>
                  <a:srgbClr val="00FF00"/>
                </a:solidFill>
              </a:rPr>
              <a:t>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4000" b="1" dirty="0"/>
              <a:t>                         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n-US" sz="3800" b="1" dirty="0">
                <a:solidFill>
                  <a:srgbClr val="B00000"/>
                </a:solidFill>
                <a:latin typeface="Century Gothic" panose="020B0502020202020204" pitchFamily="34" charset="0"/>
              </a:rPr>
              <a:t>Extravert         Introvert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9" charset="-128"/>
              </a:rPr>
              <a:t>How we interact with the world and</a:t>
            </a:r>
            <a:b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9" charset="-128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9" charset="-128"/>
              </a:rPr>
              <a:t>    where we place our energy</a:t>
            </a:r>
            <a:endParaRPr lang="en-US" altLang="en-US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sz="2800" b="1" dirty="0"/>
              <a:t>Personality and Work Environment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Extraverts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49725"/>
          </a:xfrm>
        </p:spPr>
        <p:txBody>
          <a:bodyPr/>
          <a:lstStyle/>
          <a:p>
            <a:r>
              <a:rPr lang="en-US" dirty="0"/>
              <a:t>Are career generalists </a:t>
            </a:r>
          </a:p>
          <a:p>
            <a:r>
              <a:rPr lang="en-US" dirty="0"/>
              <a:t>Like variety and action</a:t>
            </a:r>
          </a:p>
          <a:p>
            <a:r>
              <a:rPr lang="en-US" dirty="0"/>
              <a:t>Are good at communication</a:t>
            </a:r>
          </a:p>
          <a:p>
            <a:r>
              <a:rPr lang="en-US" dirty="0"/>
              <a:t>Like to talk while working</a:t>
            </a:r>
          </a:p>
          <a:p>
            <a:r>
              <a:rPr lang="en-US" dirty="0"/>
              <a:t>Learn by talking with others</a:t>
            </a:r>
          </a:p>
          <a:p>
            <a:r>
              <a:rPr lang="en-US" dirty="0"/>
              <a:t>Like to work as part of a team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Introverts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2286000"/>
            <a:ext cx="4041775" cy="3951288"/>
          </a:xfrm>
        </p:spPr>
        <p:txBody>
          <a:bodyPr/>
          <a:lstStyle/>
          <a:p>
            <a:r>
              <a:rPr lang="en-US" dirty="0"/>
              <a:t>Are career specialists</a:t>
            </a:r>
          </a:p>
          <a:p>
            <a:r>
              <a:rPr lang="en-US" dirty="0"/>
              <a:t>Like quiet for concentration</a:t>
            </a:r>
          </a:p>
          <a:p>
            <a:r>
              <a:rPr lang="en-US" dirty="0"/>
              <a:t>Think before acting</a:t>
            </a:r>
          </a:p>
          <a:p>
            <a:r>
              <a:rPr lang="en-US" dirty="0"/>
              <a:t>Prefer written communication</a:t>
            </a:r>
          </a:p>
          <a:p>
            <a:r>
              <a:rPr lang="en-US" dirty="0"/>
              <a:t>Learn by reading</a:t>
            </a:r>
          </a:p>
          <a:p>
            <a:r>
              <a:rPr lang="en-US" dirty="0"/>
              <a:t>Prefer working alone</a:t>
            </a:r>
          </a:p>
        </p:txBody>
      </p:sp>
    </p:spTree>
    <p:extLst>
      <p:ext uri="{BB962C8B-B14F-4D97-AF65-F5344CB8AC3E}">
        <p14:creationId xmlns:p14="http://schemas.microsoft.com/office/powerpoint/2010/main" val="406234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408737" cy="508000"/>
          </a:xfrm>
        </p:spPr>
        <p:txBody>
          <a:bodyPr/>
          <a:lstStyle/>
          <a:p>
            <a:pPr algn="ctr"/>
            <a:r>
              <a:rPr lang="en-US" altLang="en-US" b="1" dirty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524000"/>
            <a:ext cx="3163888" cy="47529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Extravert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Customer service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Sales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Public relations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Human resources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Physical therapist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Financial advisor 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management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165475" cy="47529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Introvert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scientist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Software engineer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Accountant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Graphic designer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Pharmacist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752594"/>
            <a:ext cx="8534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           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Activity:</a:t>
            </a:r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Arial Rounded MT Bold" panose="020F0704030504030204" pitchFamily="34" charset="0"/>
              </a:rPr>
              <a:t>Talkers </a:t>
            </a:r>
            <a:r>
              <a:rPr lang="en-US" sz="2400" dirty="0">
                <a:solidFill>
                  <a:srgbClr val="663300"/>
                </a:solidFill>
                <a:latin typeface="Arial Rounded MT Bold" panose="020F0704030504030204" pitchFamily="34" charset="0"/>
              </a:rPr>
              <a:t>Vs</a:t>
            </a:r>
            <a:r>
              <a:rPr lang="en-US" sz="3200" dirty="0">
                <a:solidFill>
                  <a:srgbClr val="663300"/>
                </a:solidFill>
                <a:latin typeface="Arial Rounded MT Bold" panose="020F0704030504030204" pitchFamily="34" charset="0"/>
              </a:rPr>
              <a:t> Listeners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2800" dirty="0">
                <a:latin typeface="+mn-lt"/>
              </a:rPr>
              <a:t>In the classroom, talkers volunteer to speak and do so frequently.  Listeners are people who prefer to stay quiet and rarely join in on the discussions. I want you to identify yourself as a</a:t>
            </a:r>
            <a:r>
              <a:rPr lang="en-US" sz="2800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3200" dirty="0">
                <a:solidFill>
                  <a:srgbClr val="66FF33"/>
                </a:solidFill>
                <a:latin typeface="Century Gothic" panose="020B0502020202020204" pitchFamily="34" charset="0"/>
              </a:rPr>
              <a:t>       </a:t>
            </a:r>
          </a:p>
          <a:p>
            <a:r>
              <a:rPr lang="en-US" sz="3200" dirty="0">
                <a:solidFill>
                  <a:srgbClr val="66FF33"/>
                </a:solidFill>
                <a:latin typeface="+mj-lt"/>
              </a:rPr>
              <a:t>       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Talker </a:t>
            </a:r>
            <a:r>
              <a:rPr lang="en-US" sz="3200" dirty="0">
                <a:solidFill>
                  <a:srgbClr val="66FF33"/>
                </a:solidFill>
                <a:latin typeface="Century Gothic" panose="020B0502020202020204" pitchFamily="34" charset="0"/>
              </a:rPr>
              <a:t>  </a:t>
            </a:r>
            <a:r>
              <a:rPr lang="en-US" sz="3200" dirty="0">
                <a:solidFill>
                  <a:srgbClr val="66FF33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                   or              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Listener</a:t>
            </a:r>
            <a:r>
              <a:rPr lang="en-US" sz="3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 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00574"/>
            <a:ext cx="2449556" cy="13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34" y="4591050"/>
            <a:ext cx="234036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3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Group Activity:</a:t>
            </a:r>
            <a:br>
              <a:rPr lang="en-US" altLang="en-US" dirty="0"/>
            </a:br>
            <a:r>
              <a:rPr lang="en-US" altLang="en-US" dirty="0"/>
              <a:t>Talkers and Listeners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4040188" cy="639762"/>
          </a:xfrm>
        </p:spPr>
        <p:txBody>
          <a:bodyPr/>
          <a:lstStyle/>
          <a:p>
            <a:r>
              <a:rPr lang="en-US" altLang="en-US" dirty="0"/>
              <a:t>     </a:t>
            </a:r>
            <a:r>
              <a:rPr lang="en-US" altLang="en-US" dirty="0">
                <a:solidFill>
                  <a:srgbClr val="C00000"/>
                </a:solidFill>
              </a:rPr>
              <a:t>Talker</a:t>
            </a:r>
          </a:p>
        </p:txBody>
      </p:sp>
      <p:sp>
        <p:nvSpPr>
          <p:cNvPr id="111620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590800"/>
            <a:ext cx="4040188" cy="3951288"/>
          </a:xfrm>
        </p:spPr>
        <p:txBody>
          <a:bodyPr/>
          <a:lstStyle/>
          <a:p>
            <a:r>
              <a:rPr lang="en-US" altLang="en-US" dirty="0"/>
              <a:t>What made me a talker?</a:t>
            </a:r>
          </a:p>
          <a:p>
            <a:r>
              <a:rPr lang="en-US" altLang="en-US" dirty="0"/>
              <a:t>How can I develop my listening skills?</a:t>
            </a:r>
          </a:p>
          <a:p>
            <a:r>
              <a:rPr lang="en-US" altLang="en-US" dirty="0"/>
              <a:t>How can I help listeners talk more?</a:t>
            </a:r>
          </a:p>
        </p:txBody>
      </p:sp>
      <p:sp>
        <p:nvSpPr>
          <p:cNvPr id="1116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981200"/>
            <a:ext cx="4041775" cy="639762"/>
          </a:xfrm>
        </p:spPr>
        <p:txBody>
          <a:bodyPr/>
          <a:lstStyle/>
          <a:p>
            <a:r>
              <a:rPr lang="en-US" altLang="en-US" dirty="0">
                <a:solidFill>
                  <a:srgbClr val="8B157A"/>
                </a:solidFill>
              </a:rPr>
              <a:t>   </a:t>
            </a:r>
            <a:r>
              <a:rPr lang="en-US" altLang="en-US" dirty="0">
                <a:solidFill>
                  <a:srgbClr val="C00000"/>
                </a:solidFill>
              </a:rPr>
              <a:t>Listener</a:t>
            </a:r>
          </a:p>
        </p:txBody>
      </p:sp>
      <p:sp>
        <p:nvSpPr>
          <p:cNvPr id="111622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67000"/>
            <a:ext cx="4041775" cy="3951288"/>
          </a:xfrm>
        </p:spPr>
        <p:txBody>
          <a:bodyPr/>
          <a:lstStyle/>
          <a:p>
            <a:r>
              <a:rPr lang="en-US" altLang="en-US" dirty="0"/>
              <a:t>What made me a listener?</a:t>
            </a:r>
          </a:p>
          <a:p>
            <a:r>
              <a:rPr lang="en-US" altLang="en-US" dirty="0"/>
              <a:t>How can I develop my talking skills?</a:t>
            </a:r>
          </a:p>
          <a:p>
            <a:r>
              <a:rPr lang="en-US" altLang="en-US" dirty="0"/>
              <a:t>How can I help talkers listen more?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7886700" cy="1143000"/>
          </a:xfrm>
        </p:spPr>
        <p:txBody>
          <a:bodyPr/>
          <a:lstStyle/>
          <a:p>
            <a:pPr algn="ctr"/>
            <a:r>
              <a:rPr lang="en-US" altLang="en-US" b="1" dirty="0"/>
              <a:t>Sensing or Intuitive 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7239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latin typeface="+mj-lt"/>
                <a:cs typeface="+mn-cs"/>
              </a:rPr>
              <a:t>The kind of information we naturally notice and remember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S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N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Sensing	</a:t>
            </a:r>
            <a:r>
              <a:rPr lang="en-US" sz="1400" dirty="0">
                <a:latin typeface="+mj-lt"/>
                <a:cs typeface="+mn-cs"/>
              </a:rPr>
              <a:t> 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Intuition</a:t>
            </a:r>
            <a:r>
              <a:rPr lang="en-US" dirty="0">
                <a:cs typeface="+mn-cs"/>
              </a:rPr>
              <a:t>						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b="1" dirty="0"/>
              <a:t>Personality and Work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Sensing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4040188" cy="3951288"/>
          </a:xfrm>
        </p:spPr>
        <p:txBody>
          <a:bodyPr/>
          <a:lstStyle/>
          <a:p>
            <a:r>
              <a:rPr lang="en-US" dirty="0"/>
              <a:t>Are realistic and practical</a:t>
            </a:r>
          </a:p>
          <a:p>
            <a:r>
              <a:rPr lang="en-US" dirty="0"/>
              <a:t>Like standard ways of doing the job</a:t>
            </a:r>
          </a:p>
          <a:p>
            <a:r>
              <a:rPr lang="en-US" dirty="0"/>
              <a:t>Focus on facts and details</a:t>
            </a:r>
          </a:p>
          <a:p>
            <a:r>
              <a:rPr lang="en-US" dirty="0"/>
              <a:t>Learn from experience</a:t>
            </a:r>
          </a:p>
          <a:p>
            <a:r>
              <a:rPr lang="en-US" dirty="0"/>
              <a:t>Like tangible outcomes</a:t>
            </a:r>
          </a:p>
          <a:p>
            <a:r>
              <a:rPr lang="en-US" dirty="0"/>
              <a:t>Use common sense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8288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Intuitive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438400"/>
            <a:ext cx="4041775" cy="3951288"/>
          </a:xfrm>
        </p:spPr>
        <p:txBody>
          <a:bodyPr/>
          <a:lstStyle/>
          <a:p>
            <a:r>
              <a:rPr lang="en-US" dirty="0"/>
              <a:t>Like challenging and complex problems</a:t>
            </a:r>
          </a:p>
          <a:p>
            <a:r>
              <a:rPr lang="en-US" dirty="0"/>
              <a:t>Like new ways of doing the job</a:t>
            </a:r>
          </a:p>
          <a:p>
            <a:r>
              <a:rPr lang="en-US" dirty="0"/>
              <a:t>Focus on the big picture</a:t>
            </a:r>
          </a:p>
          <a:p>
            <a:r>
              <a:rPr lang="en-US" dirty="0"/>
              <a:t>Value creative insight, creativity, imagination and originality</a:t>
            </a:r>
          </a:p>
        </p:txBody>
      </p:sp>
    </p:spTree>
    <p:extLst>
      <p:ext uri="{BB962C8B-B14F-4D97-AF65-F5344CB8AC3E}">
        <p14:creationId xmlns:p14="http://schemas.microsoft.com/office/powerpoint/2010/main" val="243859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334000" cy="914400"/>
          </a:xfrm>
        </p:spPr>
        <p:txBody>
          <a:bodyPr/>
          <a:lstStyle/>
          <a:p>
            <a:pPr algn="ctr"/>
            <a:r>
              <a:rPr lang="en-US" altLang="en-US" b="1" dirty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3352800" cy="47529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Sensing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executives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Accountants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Police and detectives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Judges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Lawyers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programmers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Doctors and dentists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Interior decorators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295400"/>
            <a:ext cx="3165475" cy="47529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Intuitive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Psychologists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Photographers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Professors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Writers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6408737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447800" y="1676400"/>
            <a:ext cx="7416800" cy="508000"/>
          </a:xfrm>
        </p:spPr>
        <p:txBody>
          <a:bodyPr/>
          <a:lstStyle/>
          <a:p>
            <a:r>
              <a:rPr lang="en-US" altLang="en-US" b="1" dirty="0"/>
              <a:t>Personality Exercise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74168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Write about the picture for 3 minutes.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9987"/>
            <a:ext cx="5180013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1981200" y="990600"/>
            <a:ext cx="5029200" cy="1143000"/>
          </a:xfrm>
        </p:spPr>
        <p:txBody>
          <a:bodyPr/>
          <a:lstStyle/>
          <a:p>
            <a:pPr algn="ctr"/>
            <a:r>
              <a:rPr lang="en-US" altLang="en-US" b="1" dirty="0"/>
              <a:t>Thinking or Feeling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4294967295"/>
          </p:nvPr>
        </p:nvSpPr>
        <p:spPr>
          <a:xfrm>
            <a:off x="9144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7848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latin typeface="+mj-lt"/>
                <a:cs typeface="+mn-cs"/>
              </a:rPr>
              <a:t>How we make decisions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cs typeface="+mn-cs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T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F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    Thinking	</a:t>
            </a:r>
            <a:r>
              <a:rPr lang="en-US" sz="1400" dirty="0">
                <a:latin typeface="+mj-lt"/>
                <a:cs typeface="+mn-cs"/>
              </a:rPr>
              <a:t>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Feeling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b="1" dirty="0"/>
              <a:t>Personality and Work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Thinking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362200"/>
            <a:ext cx="4040188" cy="3951288"/>
          </a:xfrm>
        </p:spPr>
        <p:txBody>
          <a:bodyPr/>
          <a:lstStyle/>
          <a:p>
            <a:r>
              <a:rPr lang="en-US" dirty="0"/>
              <a:t>Use logic to make decisions</a:t>
            </a:r>
          </a:p>
          <a:p>
            <a:r>
              <a:rPr lang="en-US" dirty="0"/>
              <a:t>Objective and rational</a:t>
            </a:r>
          </a:p>
          <a:p>
            <a:r>
              <a:rPr lang="en-US" dirty="0"/>
              <a:t>Like to be respected for their expertise</a:t>
            </a:r>
          </a:p>
          <a:p>
            <a:r>
              <a:rPr lang="en-US" dirty="0"/>
              <a:t>Follow policy</a:t>
            </a:r>
          </a:p>
          <a:p>
            <a:r>
              <a:rPr lang="en-US" dirty="0"/>
              <a:t>Firm-minded and sometimes critical</a:t>
            </a:r>
          </a:p>
          <a:p>
            <a:r>
              <a:rPr lang="en-US" dirty="0"/>
              <a:t>Value money, prestige and power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Feeling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62200"/>
            <a:ext cx="4041775" cy="3951288"/>
          </a:xfrm>
        </p:spPr>
        <p:txBody>
          <a:bodyPr/>
          <a:lstStyle/>
          <a:p>
            <a:r>
              <a:rPr lang="en-US" dirty="0"/>
              <a:t>Use personal values to make decisions</a:t>
            </a:r>
          </a:p>
          <a:p>
            <a:r>
              <a:rPr lang="en-US" dirty="0"/>
              <a:t>Promote harmony</a:t>
            </a:r>
          </a:p>
          <a:p>
            <a:r>
              <a:rPr lang="en-US" dirty="0"/>
              <a:t>Relate well to others</a:t>
            </a:r>
          </a:p>
          <a:p>
            <a:r>
              <a:rPr lang="en-US" dirty="0"/>
              <a:t>Enjoy providing service to others</a:t>
            </a:r>
          </a:p>
          <a:p>
            <a:r>
              <a:rPr lang="en-US" dirty="0"/>
              <a:t>Value careers that make a contribution to humanity</a:t>
            </a:r>
          </a:p>
        </p:txBody>
      </p:sp>
    </p:spTree>
    <p:extLst>
      <p:ext uri="{BB962C8B-B14F-4D97-AF65-F5344CB8AC3E}">
        <p14:creationId xmlns:p14="http://schemas.microsoft.com/office/powerpoint/2010/main" val="135704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5181600" cy="508000"/>
          </a:xfrm>
        </p:spPr>
        <p:txBody>
          <a:bodyPr/>
          <a:lstStyle/>
          <a:p>
            <a:pPr algn="ctr"/>
            <a:r>
              <a:rPr lang="en-US" altLang="en-US" b="1" dirty="0">
                <a:ea typeface="MS PGothic" pitchFamily="34" charset="-128"/>
              </a:rPr>
              <a:t>    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Thinking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managers and administrators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Lawyer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Judge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Specialist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Mathematicians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Doctors and dentists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Military leaders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Feeling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Child care workers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Social workers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Counselors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Family practice physicians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Pediatricians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Interior decorators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Photographers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Artists and</a:t>
            </a:r>
          </a:p>
          <a:p>
            <a:pPr marL="0" indent="0"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          musicians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>
          <a:xfrm>
            <a:off x="914400" y="1193800"/>
            <a:ext cx="6705600" cy="1143000"/>
          </a:xfrm>
        </p:spPr>
        <p:txBody>
          <a:bodyPr/>
          <a:lstStyle/>
          <a:p>
            <a:pPr algn="ctr"/>
            <a:r>
              <a:rPr lang="en-US" altLang="en-US" b="1" dirty="0"/>
              <a:t>Judging or Perceptive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4294967295"/>
          </p:nvPr>
        </p:nvSpPr>
        <p:spPr>
          <a:xfrm>
            <a:off x="838200" y="2819400"/>
            <a:ext cx="7772400" cy="35052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36800"/>
            <a:ext cx="815340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j-lt"/>
                <a:cs typeface="+mn-cs"/>
              </a:rPr>
              <a:t>  </a:t>
            </a:r>
            <a:r>
              <a:rPr lang="en-US" sz="2400" b="1" dirty="0">
                <a:latin typeface="+mj-lt"/>
                <a:cs typeface="+mn-cs"/>
              </a:rPr>
              <a:t>Whether we prefer to live in a more structured or spontaneous way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cs typeface="+mn-cs"/>
              </a:rPr>
              <a:t>    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J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_____________________________|_____________________________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+mn-cs"/>
              </a:rPr>
              <a:t>P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     Judging</a:t>
            </a:r>
            <a:r>
              <a:rPr lang="en-US" sz="1400" dirty="0">
                <a:latin typeface="+mj-lt"/>
                <a:cs typeface="+mn-cs"/>
              </a:rPr>
              <a:t>	        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Perceiving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663300"/>
                </a:solidFill>
                <a:latin typeface="Arial Rounded MT Bold" pitchFamily="34" charset="0"/>
              </a:rPr>
              <a:t>                   Personality type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0870"/>
            <a:ext cx="4343400" cy="34269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  <a:latin typeface="+mj-lt"/>
              </a:rPr>
              <a:t>Judging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Planned and organized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	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76400"/>
            <a:ext cx="3527425" cy="4525963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  <a:latin typeface="+mj-lt"/>
              </a:rPr>
              <a:t>Perceptive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Spontaneous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14801"/>
            <a:ext cx="3267075" cy="1942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199631"/>
            <a:ext cx="2895600" cy="1926890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2057400" y="4941855"/>
            <a:ext cx="10668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/>
              <a:t>Personality and Work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895600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Judging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951288"/>
          </a:xfrm>
        </p:spPr>
        <p:txBody>
          <a:bodyPr/>
          <a:lstStyle/>
          <a:p>
            <a:r>
              <a:rPr lang="en-US" dirty="0"/>
              <a:t>Prefer structure and organization</a:t>
            </a:r>
          </a:p>
          <a:p>
            <a:r>
              <a:rPr lang="en-US" dirty="0"/>
              <a:t>Like to have the work finished</a:t>
            </a:r>
          </a:p>
          <a:p>
            <a:r>
              <a:rPr lang="en-US" dirty="0"/>
              <a:t>Prefer clear and definite assignments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Perceptive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438400"/>
            <a:ext cx="4041775" cy="3951288"/>
          </a:xfrm>
        </p:spPr>
        <p:txBody>
          <a:bodyPr/>
          <a:lstStyle/>
          <a:p>
            <a:r>
              <a:rPr lang="en-US" dirty="0"/>
              <a:t>Like to be spontaneous and go with the flow</a:t>
            </a:r>
          </a:p>
          <a:p>
            <a:r>
              <a:rPr lang="en-US" dirty="0"/>
              <a:t>Good at dealing with the unplanned and unexpected</a:t>
            </a:r>
          </a:p>
          <a:p>
            <a:r>
              <a:rPr lang="en-US" dirty="0"/>
              <a:t>Prefer flexible work environments</a:t>
            </a:r>
          </a:p>
          <a:p>
            <a:r>
              <a:rPr lang="en-US" dirty="0"/>
              <a:t>Stressed by deadlines</a:t>
            </a:r>
          </a:p>
        </p:txBody>
      </p:sp>
    </p:spTree>
    <p:extLst>
      <p:ext uri="{BB962C8B-B14F-4D97-AF65-F5344CB8AC3E}">
        <p14:creationId xmlns:p14="http://schemas.microsoft.com/office/powerpoint/2010/main" val="329081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4167187" cy="508000"/>
          </a:xfrm>
        </p:spPr>
        <p:txBody>
          <a:bodyPr/>
          <a:lstStyle/>
          <a:p>
            <a:r>
              <a:rPr lang="en-US" altLang="en-US" b="1" dirty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1775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Judging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executives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Managers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Accountants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Financial officers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Police and detectives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Judges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Lawyers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programmers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Military leaders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50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ea typeface="ＭＳ Ｐゴシック" pitchFamily="-109" charset="-128"/>
              </a:rPr>
              <a:t>Perceptive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Pilots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Athletes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Paramedics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Police and detective work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Forensic pathologists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Carpenters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Artists and musicians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7416800" cy="508000"/>
          </a:xfrm>
        </p:spPr>
        <p:txBody>
          <a:bodyPr/>
          <a:lstStyle/>
          <a:p>
            <a:r>
              <a:rPr lang="en-US" altLang="en-US" dirty="0"/>
              <a:t>Group Activity: J and P Exercise: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16800" cy="3962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Where do you stand?</a:t>
            </a:r>
          </a:p>
          <a:p>
            <a:pPr lvl="1"/>
            <a:r>
              <a:rPr lang="en-US" altLang="en-US" sz="3200" dirty="0"/>
              <a:t>I can play anytime</a:t>
            </a:r>
          </a:p>
          <a:p>
            <a:pPr lvl="1"/>
            <a:r>
              <a:rPr lang="en-US" altLang="en-US" sz="3200" dirty="0"/>
              <a:t>I have to finish my work before I play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5168248" cy="32146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6408737" cy="508000"/>
          </a:xfrm>
        </p:spPr>
        <p:txBody>
          <a:bodyPr/>
          <a:lstStyle/>
          <a:p>
            <a:r>
              <a:rPr lang="en-US" b="1" dirty="0"/>
              <a:t>Personality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Personality type affects:</a:t>
            </a:r>
          </a:p>
          <a:p>
            <a:r>
              <a:rPr lang="en-US" dirty="0"/>
              <a:t>Decision Making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Money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3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US" b="1" dirty="0"/>
              <a:t>Personality and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Introvert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570319"/>
            <a:ext cx="4040188" cy="2397550"/>
          </a:xfrm>
        </p:spPr>
        <p:txBody>
          <a:bodyPr/>
          <a:lstStyle/>
          <a:p>
            <a:r>
              <a:rPr lang="en-US" dirty="0"/>
              <a:t>Thinks before acting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9812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Extravert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590800"/>
            <a:ext cx="4041775" cy="1321225"/>
          </a:xfrm>
        </p:spPr>
        <p:txBody>
          <a:bodyPr/>
          <a:lstStyle/>
          <a:p>
            <a:r>
              <a:rPr lang="en-US" dirty="0"/>
              <a:t>Sometimes acts before thinking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56" y="3581400"/>
            <a:ext cx="2212936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27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/>
              <a:t>Personality and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Intuitive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14600"/>
            <a:ext cx="4040188" cy="3951288"/>
          </a:xfrm>
        </p:spPr>
        <p:txBody>
          <a:bodyPr/>
          <a:lstStyle/>
          <a:p>
            <a:r>
              <a:rPr lang="en-US" dirty="0"/>
              <a:t>Develops theories and uses intuition to come up with ingenious solutions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050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Sensing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51288"/>
          </a:xfrm>
        </p:spPr>
        <p:txBody>
          <a:bodyPr/>
          <a:lstStyle/>
          <a:p>
            <a:r>
              <a:rPr lang="en-US" dirty="0"/>
              <a:t>Applies personal experience and comes up with practical and realistic solutions</a:t>
            </a:r>
          </a:p>
        </p:txBody>
      </p:sp>
    </p:spTree>
    <p:extLst>
      <p:ext uri="{BB962C8B-B14F-4D97-AF65-F5344CB8AC3E}">
        <p14:creationId xmlns:p14="http://schemas.microsoft.com/office/powerpoint/2010/main" val="509977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Personality and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/>
          <a:lstStyle/>
          <a:p>
            <a:r>
              <a:rPr lang="en-US" dirty="0"/>
              <a:t>Solve problems with logic</a:t>
            </a:r>
          </a:p>
          <a:p>
            <a:r>
              <a:rPr lang="en-US" dirty="0"/>
              <a:t>Use impersonal and objective criteria</a:t>
            </a:r>
          </a:p>
          <a:p>
            <a:r>
              <a:rPr lang="en-US" dirty="0"/>
              <a:t>Make firm decisions since they are based on logic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Feeling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951288"/>
          </a:xfrm>
        </p:spPr>
        <p:txBody>
          <a:bodyPr/>
          <a:lstStyle/>
          <a:p>
            <a:r>
              <a:rPr lang="en-US" dirty="0"/>
              <a:t>Consider human values and motives in making a decision</a:t>
            </a:r>
          </a:p>
          <a:p>
            <a:r>
              <a:rPr lang="en-US" dirty="0"/>
              <a:t>Consider carefully how decisions will affect other people</a:t>
            </a:r>
          </a:p>
          <a:p>
            <a:r>
              <a:rPr lang="en-US" dirty="0"/>
              <a:t>Want to make an agreeable decision</a:t>
            </a:r>
          </a:p>
        </p:txBody>
      </p:sp>
    </p:spTree>
    <p:extLst>
      <p:ext uri="{BB962C8B-B14F-4D97-AF65-F5344CB8AC3E}">
        <p14:creationId xmlns:p14="http://schemas.microsoft.com/office/powerpoint/2010/main" val="195665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Personality and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Judging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 very methodical and cautious in making decisions</a:t>
            </a:r>
          </a:p>
          <a:p>
            <a:r>
              <a:rPr lang="en-US" dirty="0"/>
              <a:t>Once they have gone through the steps, they make the decision quickly to get things finished.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Perceptive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Wants to look at all the possibilities before making a decision</a:t>
            </a:r>
          </a:p>
          <a:p>
            <a:r>
              <a:rPr lang="en-US" dirty="0"/>
              <a:t>Wait to make the decision until they have considered all possible options</a:t>
            </a:r>
          </a:p>
        </p:txBody>
      </p:sp>
    </p:spTree>
    <p:extLst>
      <p:ext uri="{BB962C8B-B14F-4D97-AF65-F5344CB8AC3E}">
        <p14:creationId xmlns:p14="http://schemas.microsoft.com/office/powerpoint/2010/main" val="1118419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001000" cy="508000"/>
          </a:xfrm>
        </p:spPr>
        <p:txBody>
          <a:bodyPr/>
          <a:lstStyle/>
          <a:p>
            <a:pPr algn="ctr"/>
            <a:r>
              <a:rPr lang="en-US" dirty="0"/>
              <a:t>Personality</a:t>
            </a:r>
            <a:br>
              <a:rPr lang="en-US" dirty="0"/>
            </a:br>
            <a:r>
              <a:rPr lang="en-US" dirty="0"/>
              <a:t>Managing Time and Money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3148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9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Personality and Time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Judging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4040188" cy="3951288"/>
          </a:xfrm>
        </p:spPr>
        <p:txBody>
          <a:bodyPr/>
          <a:lstStyle/>
          <a:p>
            <a:r>
              <a:rPr lang="en-US" dirty="0"/>
              <a:t>Good at time management</a:t>
            </a:r>
          </a:p>
          <a:p>
            <a:r>
              <a:rPr lang="en-US" dirty="0"/>
              <a:t>Use schedules and plan their time</a:t>
            </a:r>
          </a:p>
          <a:p>
            <a:r>
              <a:rPr lang="en-US" dirty="0"/>
              <a:t>Relax after the project is completed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05000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Perceptive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90800"/>
            <a:ext cx="4041775" cy="3951288"/>
          </a:xfrm>
        </p:spPr>
        <p:txBody>
          <a:bodyPr/>
          <a:lstStyle/>
          <a:p>
            <a:r>
              <a:rPr lang="en-US" dirty="0"/>
              <a:t>Need to learn time management skills</a:t>
            </a:r>
          </a:p>
          <a:p>
            <a:r>
              <a:rPr lang="en-US" dirty="0"/>
              <a:t>Don’t finish projects because they are interested in looking at all the possibilities</a:t>
            </a:r>
          </a:p>
          <a:p>
            <a:r>
              <a:rPr lang="en-US" dirty="0"/>
              <a:t>Procrastinate</a:t>
            </a:r>
          </a:p>
          <a:p>
            <a:r>
              <a:rPr lang="en-US" dirty="0"/>
              <a:t>Get distracted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1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b="1" dirty="0"/>
              <a:t>Personality and Money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209800"/>
            <a:ext cx="7416800" cy="369728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Judging types </a:t>
            </a:r>
            <a:r>
              <a:rPr lang="en-US" dirty="0"/>
              <a:t>excel at financial planning.  They are often business majors.</a:t>
            </a:r>
          </a:p>
          <a:p>
            <a:r>
              <a:rPr lang="en-US" dirty="0">
                <a:solidFill>
                  <a:srgbClr val="C00000"/>
                </a:solidFill>
              </a:rPr>
              <a:t>Feeling types </a:t>
            </a:r>
            <a:r>
              <a:rPr lang="en-US" dirty="0"/>
              <a:t>are not very money conscious.  They often are attracted to lower paying jobs that serve others.</a:t>
            </a:r>
          </a:p>
        </p:txBody>
      </p:sp>
    </p:spTree>
    <p:extLst>
      <p:ext uri="{BB962C8B-B14F-4D97-AF65-F5344CB8AC3E}">
        <p14:creationId xmlns:p14="http://schemas.microsoft.com/office/powerpoint/2010/main" val="3393279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86" y="1219200"/>
            <a:ext cx="7416800" cy="508000"/>
          </a:xfrm>
        </p:spPr>
        <p:txBody>
          <a:bodyPr/>
          <a:lstStyle/>
          <a:p>
            <a:pPr algn="ctr"/>
            <a:r>
              <a:rPr lang="en-US" sz="3200" b="1" dirty="0"/>
              <a:t>Other Factors in Choosing 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4541772" cy="42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81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614" y="838200"/>
            <a:ext cx="6958786" cy="508000"/>
          </a:xfrm>
        </p:spPr>
        <p:txBody>
          <a:bodyPr/>
          <a:lstStyle/>
          <a:p>
            <a:r>
              <a:rPr lang="en-US" sz="3200" b="1" dirty="0"/>
              <a:t>Other Factors in Choosing 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481763" cy="4752975"/>
          </a:xfrm>
        </p:spPr>
        <p:txBody>
          <a:bodyPr/>
          <a:lstStyle/>
          <a:p>
            <a:r>
              <a:rPr lang="en-US" sz="2400" dirty="0"/>
              <a:t>Once your have completed the assessment,  you may have several job options to consider.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2286000" lvl="5" indent="0">
              <a:buNone/>
            </a:pPr>
            <a:r>
              <a:rPr lang="en-US" sz="2400" dirty="0"/>
              <a:t>Research the job outlook to find out which  jobs will be available and how much they pay.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 students may opt for lower</a:t>
            </a:r>
          </a:p>
          <a:p>
            <a:pPr marL="0" indent="0">
              <a:buNone/>
            </a:pPr>
            <a:r>
              <a:rPr lang="en-US" sz="2400" dirty="0"/>
              <a:t>Paying jobs that serve humanity</a:t>
            </a:r>
          </a:p>
          <a:p>
            <a:pPr marL="0" indent="0">
              <a:buNone/>
            </a:pPr>
            <a:r>
              <a:rPr lang="en-US" sz="2400" dirty="0"/>
              <a:t>and provide personal fulfillment.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00600"/>
            <a:ext cx="2839842" cy="189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238922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3200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5279001" cy="47248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1131" y="838200"/>
            <a:ext cx="6965669" cy="508000"/>
          </a:xfrm>
        </p:spPr>
        <p:txBody>
          <a:bodyPr/>
          <a:lstStyle/>
          <a:p>
            <a:r>
              <a:rPr lang="en-US" b="1" dirty="0"/>
              <a:t>Checklist for a Satisfying Career</a:t>
            </a:r>
          </a:p>
        </p:txBody>
      </p:sp>
    </p:spTree>
    <p:extLst>
      <p:ext uri="{BB962C8B-B14F-4D97-AF65-F5344CB8AC3E}">
        <p14:creationId xmlns:p14="http://schemas.microsoft.com/office/powerpoint/2010/main" val="646104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pPr algn="ctr"/>
            <a:r>
              <a:rPr lang="en-US" sz="3200" b="1" dirty="0"/>
              <a:t>Keys to Success: Find Your Passion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5908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secret of success is making your vocation your vacation.</a:t>
            </a:r>
          </a:p>
          <a:p>
            <a:pPr marL="0" indent="0">
              <a:buNone/>
            </a:pPr>
            <a:r>
              <a:rPr lang="en-US" dirty="0"/>
              <a:t>                    Mark Twain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dn1.thefamouspeople.com/profiles/images/mark-tw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79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7416800" cy="438150"/>
          </a:xfrm>
        </p:spPr>
        <p:txBody>
          <a:bodyPr/>
          <a:lstStyle/>
          <a:p>
            <a:r>
              <a:rPr lang="en-US" sz="3200" b="1" dirty="0"/>
              <a:t>Keys to Success: Find Your Passion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74168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 Types of Work: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A job </a:t>
            </a:r>
            <a:r>
              <a:rPr lang="en-US" sz="2400" dirty="0"/>
              <a:t>(what you do for a paycheck)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A career </a:t>
            </a:r>
            <a:r>
              <a:rPr lang="en-US" sz="2400" dirty="0"/>
              <a:t>(personally meaningful work)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A calling </a:t>
            </a:r>
            <a:r>
              <a:rPr lang="en-US" sz="2400" dirty="0"/>
              <a:t>(a passionate commitment)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Martin Seligman says that you know you have found a calling when you are in the stare of flow.  He defines flow as: </a:t>
            </a:r>
          </a:p>
          <a:p>
            <a:pPr marL="0" indent="0">
              <a:buNone/>
            </a:pPr>
            <a:r>
              <a:rPr lang="en-US" dirty="0"/>
              <a:t>a complete absorption in an activity whole challenges mesh perfectly with your abilities.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2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 err="1"/>
              <a:t>AchieveWORKS</a:t>
            </a:r>
            <a:r>
              <a:rPr lang="en-US" dirty="0"/>
              <a:t> Personality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  </a:t>
            </a:r>
          </a:p>
          <a:p>
            <a:r>
              <a:rPr lang="en-US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056438" cy="5114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 dirty="0"/>
              <a:t>The assessment identifies 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1689</TotalTime>
  <Words>1455</Words>
  <Application>Microsoft Office PowerPoint</Application>
  <PresentationFormat>On-screen Show (4:3)</PresentationFormat>
  <Paragraphs>325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MS PGothic</vt:lpstr>
      <vt:lpstr>MS PGothic</vt:lpstr>
      <vt:lpstr>Arial</vt:lpstr>
      <vt:lpstr>Arial Rounded MT Bold</vt:lpstr>
      <vt:lpstr>Calibri</vt:lpstr>
      <vt:lpstr>Century Gothic</vt:lpstr>
      <vt:lpstr>Tahoma</vt:lpstr>
      <vt:lpstr>template</vt:lpstr>
      <vt:lpstr>Exploring Your Personality and Major Chapter 2</vt:lpstr>
      <vt:lpstr>Job Jar Activity</vt:lpstr>
      <vt:lpstr>What is Personality Type? </vt:lpstr>
      <vt:lpstr>Personality Type </vt:lpstr>
      <vt:lpstr>AchieveWORKS Personality Assessment</vt:lpstr>
      <vt:lpstr>Directions</vt:lpstr>
      <vt:lpstr>Directions</vt:lpstr>
      <vt:lpstr>Important</vt:lpstr>
      <vt:lpstr>Directions</vt:lpstr>
      <vt:lpstr>4 Dimensions of Personality Type</vt:lpstr>
      <vt:lpstr>Extravert or Introvert</vt:lpstr>
      <vt:lpstr>            Personality Type</vt:lpstr>
      <vt:lpstr>Personality and Work Environment</vt:lpstr>
      <vt:lpstr>Sample Careers</vt:lpstr>
      <vt:lpstr>PowerPoint Presentation</vt:lpstr>
      <vt:lpstr>Group Activity: Talkers and Listeners</vt:lpstr>
      <vt:lpstr>Sensing or Intuitive </vt:lpstr>
      <vt:lpstr>Personality and Work Environment</vt:lpstr>
      <vt:lpstr>Sample Careers</vt:lpstr>
      <vt:lpstr>Personality Exercise</vt:lpstr>
      <vt:lpstr>PowerPoint Presentation</vt:lpstr>
      <vt:lpstr>Thinking or Feeling</vt:lpstr>
      <vt:lpstr>Personality and Work Environment</vt:lpstr>
      <vt:lpstr>    Sample Careers</vt:lpstr>
      <vt:lpstr>Judging or Perceptive</vt:lpstr>
      <vt:lpstr>                   Personality type</vt:lpstr>
      <vt:lpstr>Personality and Work Environment</vt:lpstr>
      <vt:lpstr>Sample Careers</vt:lpstr>
      <vt:lpstr>Group Activity: J and P Exercise:</vt:lpstr>
      <vt:lpstr>Personality Type</vt:lpstr>
      <vt:lpstr>Personality and Decision Making</vt:lpstr>
      <vt:lpstr>Personality and Decision Making</vt:lpstr>
      <vt:lpstr>Personality and Decision Making</vt:lpstr>
      <vt:lpstr>Personality and Decision Making</vt:lpstr>
      <vt:lpstr>Personality Managing Time and Money</vt:lpstr>
      <vt:lpstr>Personality and Time Management</vt:lpstr>
      <vt:lpstr>Personality and Money</vt:lpstr>
      <vt:lpstr>Other Factors in Choosing a Major</vt:lpstr>
      <vt:lpstr>Other Factors in Choosing a Major</vt:lpstr>
      <vt:lpstr>Checklist for a Satisfying Career</vt:lpstr>
      <vt:lpstr>Keys to Success: Find Your Passion</vt:lpstr>
      <vt:lpstr>Keys to Success: Find Your Passion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28</cp:revision>
  <dcterms:created xsi:type="dcterms:W3CDTF">2013-11-18T20:15:02Z</dcterms:created>
  <dcterms:modified xsi:type="dcterms:W3CDTF">2017-12-12T20:25:53Z</dcterms:modified>
</cp:coreProperties>
</file>